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p:cViewPr varScale="1">
        <p:scale>
          <a:sx n="109" d="100"/>
          <a:sy n="109"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2/25/2022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2/25/2022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2/25/2022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2/25/2022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2/25/2022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2/25/2022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2/25/2022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2/25/2022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2/25/2022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2/25/2022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2/25/2022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2/25/2022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2/25/2022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2/25/2022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2/25/2022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2/25/2022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2/25/2022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2/25/2022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2/25/2022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2/25/2022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2/25/2022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2/25/2022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2/25/2022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2/25/2022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2/25/2022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5051511" cy="615553"/>
          </a:xfrm>
          <a:prstGeom prst="rect">
            <a:avLst/>
          </a:prstGeom>
        </p:spPr>
        <p:txBody>
          <a:bodyPr wrap="none">
            <a:spAutoFit/>
          </a:bodyPr>
          <a:lstStyle/>
          <a:p>
            <a:r>
              <a:rPr lang="en-US" sz="1700" b="1" dirty="0">
                <a:solidFill>
                  <a:prstClr val="white"/>
                </a:solidFill>
              </a:rPr>
              <a:t>LMRFC Forecasts Issued Morning of February 25, 2022</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9680" y="138073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24756" y="274708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9680" y="194114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41186" y="354285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63506" y="1271979"/>
            <a:ext cx="11205784" cy="4247317"/>
          </a:xfrm>
          <a:prstGeom prst="rect">
            <a:avLst/>
          </a:prstGeom>
          <a:noFill/>
        </p:spPr>
        <p:txBody>
          <a:bodyPr wrap="square" rtlCol="0">
            <a:spAutoFit/>
          </a:bodyPr>
          <a:lstStyle/>
          <a:p>
            <a:r>
              <a:rPr lang="en-US" dirty="0">
                <a:solidFill>
                  <a:prstClr val="black"/>
                </a:solidFill>
              </a:rPr>
              <a:t>Over the next 7 days, little rainfall is forecast over the middle Mississippi and Ohio Valleys. </a:t>
            </a:r>
          </a:p>
          <a:p>
            <a:endParaRPr lang="en-US" dirty="0">
              <a:solidFill>
                <a:prstClr val="black"/>
              </a:solidFill>
            </a:endParaRPr>
          </a:p>
          <a:p>
            <a:r>
              <a:rPr lang="en-US" dirty="0">
                <a:solidFill>
                  <a:prstClr val="black"/>
                </a:solidFill>
              </a:rPr>
              <a:t>Minor to moderate flooding will continue on the smaller tributaries in Arkansas, Tennessee, north Alabama, and Mississippi over the next several days.</a:t>
            </a:r>
          </a:p>
          <a:p>
            <a:endParaRPr lang="en-US" dirty="0">
              <a:solidFill>
                <a:prstClr val="black"/>
              </a:solidFill>
            </a:endParaRPr>
          </a:p>
          <a:p>
            <a:r>
              <a:rPr lang="en-US" dirty="0">
                <a:solidFill>
                  <a:prstClr val="black"/>
                </a:solidFill>
              </a:rPr>
              <a:t>The lower Ohio River at Cairo, IL is forecast to crest at 45.5 ft on March 5</a:t>
            </a:r>
            <a:r>
              <a:rPr lang="en-US" baseline="30000" dirty="0">
                <a:solidFill>
                  <a:prstClr val="black"/>
                </a:solidFill>
              </a:rPr>
              <a:t>th</a:t>
            </a:r>
            <a:r>
              <a:rPr lang="en-US" dirty="0">
                <a:solidFill>
                  <a:prstClr val="black"/>
                </a:solidFill>
              </a:rPr>
              <a:t>.  Minor to moderate flooding is expected on the lower Ohio River over the next couple of weeks.  </a:t>
            </a:r>
          </a:p>
          <a:p>
            <a:endParaRPr lang="en-US" dirty="0">
              <a:solidFill>
                <a:prstClr val="black"/>
              </a:solidFill>
            </a:endParaRPr>
          </a:p>
          <a:p>
            <a:r>
              <a:rPr lang="en-US" dirty="0">
                <a:solidFill>
                  <a:prstClr val="black"/>
                </a:solidFill>
              </a:rPr>
              <a:t>The crest levels on the lower Ohio River will be similar to levels reached in March of 2021. </a:t>
            </a:r>
          </a:p>
          <a:p>
            <a:endParaRPr lang="en-US" dirty="0">
              <a:solidFill>
                <a:prstClr val="black"/>
              </a:solidFill>
            </a:endParaRPr>
          </a:p>
          <a:p>
            <a:r>
              <a:rPr lang="en-US" dirty="0">
                <a:solidFill>
                  <a:prstClr val="black"/>
                </a:solidFill>
              </a:rPr>
              <a:t>As the crest moves downstream, minor flooding may be possible on the lower Mississippi River between New Madrid, MO and Osceola, AR.  Cresting conditions are not expected to reach New Orleans, LA until mid March.</a:t>
            </a:r>
          </a:p>
          <a:p>
            <a:endParaRPr lang="en-US" dirty="0">
              <a:solidFill>
                <a:prstClr val="black"/>
              </a:solidFill>
            </a:endParaRPr>
          </a:p>
          <a:p>
            <a:r>
              <a:rPr lang="en-US" dirty="0">
                <a:solidFill>
                  <a:prstClr val="black"/>
                </a:solidFill>
              </a:rPr>
              <a:t>The 16 day future rainfall guidance shows the same crests on the lower Ohio and lower Mississippi Rivers.  The guidance does shows minor flooding continuing a week longer on the lower Ohio River.  </a:t>
            </a:r>
          </a:p>
        </p:txBody>
      </p:sp>
      <p:sp>
        <p:nvSpPr>
          <p:cNvPr id="16" name="Oval 15">
            <a:extLst>
              <a:ext uri="{FF2B5EF4-FFF2-40B4-BE49-F238E27FC236}">
                <a16:creationId xmlns:a16="http://schemas.microsoft.com/office/drawing/2014/main" id="{C27E7CC1-8419-4480-BA47-A82E6F7F4D61}"/>
              </a:ext>
            </a:extLst>
          </p:cNvPr>
          <p:cNvSpPr/>
          <p:nvPr/>
        </p:nvSpPr>
        <p:spPr>
          <a:xfrm>
            <a:off x="219680" y="411342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Oval 16">
            <a:extLst>
              <a:ext uri="{FF2B5EF4-FFF2-40B4-BE49-F238E27FC236}">
                <a16:creationId xmlns:a16="http://schemas.microsoft.com/office/drawing/2014/main" id="{3038DB62-9181-44DC-8FA0-512017F92390}"/>
              </a:ext>
            </a:extLst>
          </p:cNvPr>
          <p:cNvSpPr/>
          <p:nvPr/>
        </p:nvSpPr>
        <p:spPr>
          <a:xfrm>
            <a:off x="219680" y="490881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February 25 2022 @  12:00 pm CDT</a:t>
            </a:r>
          </a:p>
        </p:txBody>
      </p:sp>
      <p:grpSp>
        <p:nvGrpSpPr>
          <p:cNvPr id="52" name="Group 51"/>
          <p:cNvGrpSpPr/>
          <p:nvPr/>
        </p:nvGrpSpPr>
        <p:grpSpPr>
          <a:xfrm>
            <a:off x="1513752" y="1117736"/>
            <a:ext cx="3490359"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30.5’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513752" y="2153455"/>
            <a:ext cx="3225202"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25.2’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609070" y="3209769"/>
              <a:ext cx="168108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29.3’ on March 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28" name="Group 127"/>
          <p:cNvGrpSpPr/>
          <p:nvPr/>
        </p:nvGrpSpPr>
        <p:grpSpPr>
          <a:xfrm>
            <a:off x="1304994" y="4201425"/>
            <a:ext cx="3064740" cy="949779"/>
            <a:chOff x="461644" y="2806880"/>
            <a:chExt cx="2856376"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38.3’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507444" y="3272774"/>
              <a:ext cx="181057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46.5’ on March 14</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27.0’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82061" y="3183181"/>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33.2’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11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7" y="4227149"/>
            <a:ext cx="3344474" cy="949779"/>
            <a:chOff x="461644" y="2806880"/>
            <a:chExt cx="2865332"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32.1’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91828" y="3217556"/>
              <a:ext cx="17351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39.0’ on March 12</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188" name="Rectangle 187"/>
          <p:cNvSpPr/>
          <p:nvPr/>
        </p:nvSpPr>
        <p:spPr>
          <a:xfrm>
            <a:off x="5766141" y="448907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96784" y="1592626"/>
            <a:ext cx="1764428"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1" y="1151335"/>
            <a:ext cx="3360226" cy="949779"/>
            <a:chOff x="720724" y="1221920"/>
            <a:chExt cx="2997387"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40.6’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736775" y="1675051"/>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43.5’ on March 4</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94" name="Group 293"/>
          <p:cNvGrpSpPr/>
          <p:nvPr/>
        </p:nvGrpSpPr>
        <p:grpSpPr>
          <a:xfrm>
            <a:off x="7780944" y="2168274"/>
            <a:ext cx="3259283"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42.2’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2002654" y="1636938"/>
              <a:ext cx="194151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45.5’ on March 5</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27" name="Group 326"/>
          <p:cNvGrpSpPr/>
          <p:nvPr/>
        </p:nvGrpSpPr>
        <p:grpSpPr>
          <a:xfrm>
            <a:off x="7631131" y="3187337"/>
            <a:ext cx="3409095"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37.4’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Estimated 7.2’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11.7’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18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66" name="Group 365"/>
          <p:cNvGrpSpPr/>
          <p:nvPr/>
        </p:nvGrpSpPr>
        <p:grpSpPr>
          <a:xfrm>
            <a:off x="1285346" y="5279320"/>
            <a:ext cx="3079181" cy="949779"/>
            <a:chOff x="461644" y="2806880"/>
            <a:chExt cx="276915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22.8’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46776" y="324482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31.8’ on March 16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9031277" y="3622248"/>
            <a:ext cx="194151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42.3’</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11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927933" y="1531593"/>
            <a:ext cx="173299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34.0’ on March 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47" name="Picture 3">
            <a:extLst>
              <a:ext uri="{FF2B5EF4-FFF2-40B4-BE49-F238E27FC236}">
                <a16:creationId xmlns:a16="http://schemas.microsoft.com/office/drawing/2014/main" id="{7DED6393-F00D-4DC8-BFC6-9ACEF8F825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75359" y="160724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3">
            <a:extLst>
              <a:ext uri="{FF2B5EF4-FFF2-40B4-BE49-F238E27FC236}">
                <a16:creationId xmlns:a16="http://schemas.microsoft.com/office/drawing/2014/main" id="{57425B38-9081-451C-8560-6D65DF87A2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46293" y="259418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3">
            <a:extLst>
              <a:ext uri="{FF2B5EF4-FFF2-40B4-BE49-F238E27FC236}">
                <a16:creationId xmlns:a16="http://schemas.microsoft.com/office/drawing/2014/main" id="{09146241-6557-4B28-AAC2-9C217075F7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0139" y="364212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3">
            <a:extLst>
              <a:ext uri="{FF2B5EF4-FFF2-40B4-BE49-F238E27FC236}">
                <a16:creationId xmlns:a16="http://schemas.microsoft.com/office/drawing/2014/main" id="{4AE77E84-312A-4EC9-8128-54CCF9F81A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456" y="471078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CA1830A5-29A0-4181-AAF4-194C59A31B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960" y="5766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5" name="Picture 3">
            <a:extLst>
              <a:ext uri="{FF2B5EF4-FFF2-40B4-BE49-F238E27FC236}">
                <a16:creationId xmlns:a16="http://schemas.microsoft.com/office/drawing/2014/main" id="{5B997316-AC48-4F30-BD33-C3424FE02F7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03793" y="164276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2" name="Picture 3">
            <a:extLst>
              <a:ext uri="{FF2B5EF4-FFF2-40B4-BE49-F238E27FC236}">
                <a16:creationId xmlns:a16="http://schemas.microsoft.com/office/drawing/2014/main" id="{A9EA3FBA-CB13-4362-A093-E63BAFA1940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91769" y="266420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id="{D79278C1-AEB3-4F24-8211-A78E51B62E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4492" y="36721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id="{48AEF1B3-40E2-423F-AE77-C4F07CEA8C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1627" y="473463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5" name="Picture 3">
            <a:extLst>
              <a:ext uri="{FF2B5EF4-FFF2-40B4-BE49-F238E27FC236}">
                <a16:creationId xmlns:a16="http://schemas.microsoft.com/office/drawing/2014/main" id="{477FC814-F0CC-4E57-A403-A4977C370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3534" y="571605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a:extLst>
              <a:ext uri="{FF2B5EF4-FFF2-40B4-BE49-F238E27FC236}">
                <a16:creationId xmlns:a16="http://schemas.microsoft.com/office/drawing/2014/main" id="{37DCCFBF-C149-49B7-8D9A-159BC6788C3D}"/>
              </a:ext>
            </a:extLst>
          </p:cNvPr>
          <p:cNvSpPr/>
          <p:nvPr/>
        </p:nvSpPr>
        <p:spPr>
          <a:xfrm>
            <a:off x="8718947" y="2447472"/>
            <a:ext cx="697627" cy="276999"/>
          </a:xfrm>
          <a:prstGeom prst="rect">
            <a:avLst/>
          </a:prstGeom>
        </p:spPr>
        <p:txBody>
          <a:bodyPr wrap="none">
            <a:spAutoFit/>
          </a:bodyPr>
          <a:lstStyle/>
          <a:p>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endParaRPr lang="en-US" dirty="0">
              <a:solidFill>
                <a:srgbClr val="FFC000"/>
              </a:solidFill>
            </a:endParaRPr>
          </a:p>
        </p:txBody>
      </p:sp>
      <p:sp>
        <p:nvSpPr>
          <p:cNvPr id="17" name="Rectangle 16">
            <a:extLst>
              <a:ext uri="{FF2B5EF4-FFF2-40B4-BE49-F238E27FC236}">
                <a16:creationId xmlns:a16="http://schemas.microsoft.com/office/drawing/2014/main" id="{159B7555-D9DB-4E30-85D2-73CDBF8F1C14}"/>
              </a:ext>
            </a:extLst>
          </p:cNvPr>
          <p:cNvSpPr/>
          <p:nvPr/>
        </p:nvSpPr>
        <p:spPr>
          <a:xfrm>
            <a:off x="2456052" y="1391779"/>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8" name="Rectangle 17">
            <a:extLst>
              <a:ext uri="{FF2B5EF4-FFF2-40B4-BE49-F238E27FC236}">
                <a16:creationId xmlns:a16="http://schemas.microsoft.com/office/drawing/2014/main" id="{F95B5EAD-E60C-4890-99E0-43EB2D0B08E0}"/>
              </a:ext>
            </a:extLst>
          </p:cNvPr>
          <p:cNvSpPr/>
          <p:nvPr/>
        </p:nvSpPr>
        <p:spPr>
          <a:xfrm>
            <a:off x="8550657" y="3474353"/>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11697</TotalTime>
  <Words>446</Words>
  <Application>Microsoft Office PowerPoint</Application>
  <PresentationFormat>Widescreen</PresentationFormat>
  <Paragraphs>82</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558</cp:revision>
  <cp:lastPrinted>2019-06-25T17:36:27Z</cp:lastPrinted>
  <dcterms:created xsi:type="dcterms:W3CDTF">2019-02-26T19:21:25Z</dcterms:created>
  <dcterms:modified xsi:type="dcterms:W3CDTF">2022-02-25T17:45:44Z</dcterms:modified>
</cp:coreProperties>
</file>